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6"/>
    <p:restoredTop sz="94745"/>
  </p:normalViewPr>
  <p:slideViewPr>
    <p:cSldViewPr snapToGrid="0" snapToObjects="1">
      <p:cViewPr varScale="1">
        <p:scale>
          <a:sx n="109" d="100"/>
          <a:sy n="109" d="100"/>
        </p:scale>
        <p:origin x="20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7A86D-A428-744B-BBF9-F357958B94A6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5A09D-072D-B84D-B9E9-C92845204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D5807D-6E7B-D643-B8BC-74FD7B5132A8}" type="datetimeFigureOut">
              <a:rPr lang="en-US" smtClean="0"/>
              <a:t>8/20/19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E988E8-1D69-CC4F-81FD-C08F31B6BC0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Case Study presented by </a:t>
            </a:r>
          </a:p>
          <a:p>
            <a:r>
              <a:rPr lang="en-US" dirty="0"/>
              <a:t>Ida V. Eskamani </a:t>
            </a:r>
          </a:p>
          <a:p>
            <a:endParaRPr lang="en-US" dirty="0"/>
          </a:p>
          <a:p>
            <a:r>
              <a:rPr lang="en-US" dirty="0"/>
              <a:t>Organize Florida +</a:t>
            </a:r>
          </a:p>
          <a:p>
            <a:r>
              <a:rPr lang="en-US" dirty="0"/>
              <a:t>Statewide Alignment Group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4528"/>
            <a:ext cx="7772400" cy="1135081"/>
          </a:xfrm>
        </p:spPr>
        <p:txBody>
          <a:bodyPr>
            <a:noAutofit/>
          </a:bodyPr>
          <a:lstStyle/>
          <a:p>
            <a:br>
              <a:rPr lang="en-US" sz="4400" dirty="0"/>
            </a:br>
            <a:r>
              <a:rPr lang="en-US" sz="4400" dirty="0"/>
              <a:t>Preemption and Florida’s</a:t>
            </a:r>
            <a:br>
              <a:rPr lang="en-US" sz="4400" dirty="0"/>
            </a:br>
            <a:r>
              <a:rPr lang="en-US" sz="4400" dirty="0"/>
              <a:t>2019 Legislative Session </a:t>
            </a:r>
          </a:p>
        </p:txBody>
      </p:sp>
    </p:spTree>
    <p:extLst>
      <p:ext uri="{BB962C8B-B14F-4D97-AF65-F5344CB8AC3E}">
        <p14:creationId xmlns:p14="http://schemas.microsoft.com/office/powerpoint/2010/main" val="19176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than 35 preemption bills filed this session; majority did not move. Of those with momentum:</a:t>
            </a:r>
          </a:p>
          <a:p>
            <a:r>
              <a:rPr lang="en-US" dirty="0"/>
              <a:t>We stopped: </a:t>
            </a:r>
          </a:p>
          <a:p>
            <a:pPr lvl="1"/>
            <a:r>
              <a:rPr lang="en-US" dirty="0"/>
              <a:t>HB 3: Sweeping preemption and repeal of ALL local “business regulation” </a:t>
            </a:r>
          </a:p>
          <a:p>
            <a:pPr lvl="1"/>
            <a:r>
              <a:rPr lang="en-US"/>
              <a:t>SB 432</a:t>
            </a:r>
            <a:r>
              <a:rPr lang="en-US" dirty="0"/>
              <a:t>: Preemption of predictive scheduling and wage theft ordinances </a:t>
            </a:r>
          </a:p>
          <a:p>
            <a:pPr lvl="1"/>
            <a:r>
              <a:rPr lang="en-US" dirty="0"/>
              <a:t>HB 1299: Preemption “train” bill with 7+ preemptions combined</a:t>
            </a:r>
          </a:p>
          <a:p>
            <a:r>
              <a:rPr lang="en-US" dirty="0"/>
              <a:t>We weakened: </a:t>
            </a:r>
          </a:p>
          <a:p>
            <a:pPr lvl="1"/>
            <a:r>
              <a:rPr lang="en-US" dirty="0"/>
              <a:t>SB 168: So-called sanctuary city bill, top priority of Governor</a:t>
            </a:r>
          </a:p>
          <a:p>
            <a:pPr lvl="1"/>
            <a:r>
              <a:rPr lang="en-US" dirty="0"/>
              <a:t>HB 7103: Inclusionary Housing ordinances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7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99166"/>
            <a:ext cx="8503920" cy="4213327"/>
          </a:xfrm>
        </p:spPr>
        <p:txBody>
          <a:bodyPr/>
          <a:lstStyle/>
          <a:p>
            <a:r>
              <a:rPr lang="en-US" dirty="0"/>
              <a:t>Preemption is the key policy issue that impacts every single constituency group. It is unifying force like no other. </a:t>
            </a:r>
          </a:p>
          <a:p>
            <a:endParaRPr lang="en-US" dirty="0"/>
          </a:p>
          <a:p>
            <a:r>
              <a:rPr lang="en-US" dirty="0"/>
              <a:t>Preemption allows corporate interests to circumvent local governments by focusing lobby efforts on small number of lawmakers, centralizing control at state level for profit. </a:t>
            </a:r>
          </a:p>
        </p:txBody>
      </p:sp>
    </p:spTree>
    <p:extLst>
      <p:ext uri="{BB962C8B-B14F-4D97-AF65-F5344CB8AC3E}">
        <p14:creationId xmlns:p14="http://schemas.microsoft.com/office/powerpoint/2010/main" val="211785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built and led a cross-issue coalition like no other: </a:t>
            </a:r>
          </a:p>
          <a:p>
            <a:pPr lvl="1"/>
            <a:r>
              <a:rPr lang="en-US" dirty="0"/>
              <a:t>Labor (AFL-CIO, Laborers, Building Trades, SEIU, Jobs with Justice, FEA, AFSCME, Miami Workers Center)</a:t>
            </a:r>
          </a:p>
          <a:p>
            <a:pPr lvl="1"/>
            <a:r>
              <a:rPr lang="en-US" dirty="0"/>
              <a:t>Public Health (Cancer Association, Heart Association)</a:t>
            </a:r>
          </a:p>
          <a:p>
            <a:pPr lvl="1"/>
            <a:r>
              <a:rPr lang="en-US" dirty="0"/>
              <a:t>Immigrant Rights (FLIC, Latino Justice, FLAN)</a:t>
            </a:r>
          </a:p>
          <a:p>
            <a:pPr lvl="1"/>
            <a:r>
              <a:rPr lang="en-US" dirty="0"/>
              <a:t>Civil Rights (SPLC, ACLU)</a:t>
            </a:r>
          </a:p>
          <a:p>
            <a:pPr lvl="1"/>
            <a:r>
              <a:rPr lang="en-US" dirty="0"/>
              <a:t>Environmental (Surf Riders, Florida Conservation Voters, 100 Friends of Florida, etc.)</a:t>
            </a:r>
          </a:p>
          <a:p>
            <a:pPr lvl="1"/>
            <a:r>
              <a:rPr lang="en-US" dirty="0"/>
              <a:t>LGBTQ+ (Equality Florida)</a:t>
            </a:r>
          </a:p>
          <a:p>
            <a:pPr lvl="1"/>
            <a:r>
              <a:rPr lang="en-US" dirty="0"/>
              <a:t>Reproductive Rights (Planned Parenthood, FLAN)</a:t>
            </a:r>
          </a:p>
          <a:p>
            <a:pPr lvl="1"/>
            <a:r>
              <a:rPr lang="en-US" dirty="0"/>
              <a:t>Animal Advocacy (Humane Society, ASPCA) </a:t>
            </a:r>
          </a:p>
          <a:p>
            <a:pPr lvl="1"/>
            <a:r>
              <a:rPr lang="en-US" dirty="0"/>
              <a:t>League of Cities &amp; Association of Counties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LSSC, A Better Balance, and CPD critical partners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4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convened every week &amp; coordinated efforts:</a:t>
            </a:r>
          </a:p>
          <a:p>
            <a:pPr lvl="1"/>
            <a:r>
              <a:rPr lang="en-US" dirty="0"/>
              <a:t>Lobby Lawmakers &amp; Leveraged Relationships</a:t>
            </a:r>
          </a:p>
          <a:p>
            <a:pPr lvl="1"/>
            <a:r>
              <a:rPr lang="en-US" dirty="0"/>
              <a:t>Prepared champions with questions, debate, &amp; amendments</a:t>
            </a:r>
          </a:p>
          <a:p>
            <a:pPr lvl="1"/>
            <a:r>
              <a:rPr lang="en-US" dirty="0"/>
              <a:t>Organized Presence in Committee Hearings </a:t>
            </a:r>
          </a:p>
          <a:p>
            <a:pPr lvl="1"/>
            <a:r>
              <a:rPr lang="en-US" dirty="0"/>
              <a:t>Mobilized lobby days and members from across the state </a:t>
            </a:r>
          </a:p>
          <a:p>
            <a:pPr lvl="1"/>
            <a:r>
              <a:rPr lang="en-US" dirty="0"/>
              <a:t>Press and media engagement</a:t>
            </a:r>
          </a:p>
          <a:p>
            <a:pPr lvl="2"/>
            <a:r>
              <a:rPr lang="en-US" dirty="0"/>
              <a:t>Press conferences, releases, ads, etc. </a:t>
            </a:r>
          </a:p>
          <a:p>
            <a:pPr lvl="1"/>
            <a:r>
              <a:rPr lang="en-US" dirty="0"/>
              <a:t>Regional polling in targeted districts </a:t>
            </a:r>
          </a:p>
          <a:p>
            <a:pPr lvl="1"/>
            <a:r>
              <a:rPr lang="en-US" dirty="0"/>
              <a:t>LSSC’s legal analysis, messaging guidance, best practices, and financial support allowed infrastructure that was nimble &amp; efficient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4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083" y="1810161"/>
            <a:ext cx="3724814" cy="1656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8082" y="3716369"/>
            <a:ext cx="3724815" cy="2268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60" y="1651404"/>
            <a:ext cx="3701937" cy="38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4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Florida’s 2019 Legislative Session: Case Study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070" y="3433859"/>
            <a:ext cx="5240263" cy="2932169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68463" y="1527048"/>
            <a:ext cx="8773057" cy="2088222"/>
          </a:xfrm>
        </p:spPr>
        <p:txBody>
          <a:bodyPr>
            <a:normAutofit/>
          </a:bodyPr>
          <a:lstStyle/>
          <a:p>
            <a:r>
              <a:rPr lang="en-US" sz="2000" dirty="0"/>
              <a:t>The opposition was not prepared for our coordinated efforts </a:t>
            </a:r>
          </a:p>
          <a:p>
            <a:r>
              <a:rPr lang="en-US" sz="2000" dirty="0"/>
              <a:t>Many of these fights we have seen before and we will see again</a:t>
            </a:r>
          </a:p>
          <a:p>
            <a:r>
              <a:rPr lang="en-US" sz="2000" dirty="0"/>
              <a:t>Efforts concentrated on lining pockets of major donors, red meat for their base, and suppressing our turnout.</a:t>
            </a:r>
          </a:p>
          <a:p>
            <a:r>
              <a:rPr lang="en-US" sz="2000" dirty="0"/>
              <a:t>With a cross-issue coalition, we disrupted their efforts &amp; shifted narrative.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5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1361</TotalTime>
  <Words>428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Georgia</vt:lpstr>
      <vt:lpstr>Wingdings</vt:lpstr>
      <vt:lpstr>Wingdings 2</vt:lpstr>
      <vt:lpstr>Civic</vt:lpstr>
      <vt:lpstr> Preemption and Florida’s 2019 Legislative Session </vt:lpstr>
      <vt:lpstr>Florida’s 2019 Legislative Session: Case Study</vt:lpstr>
      <vt:lpstr>Florida’s 2019 Legislative Session: Case Study</vt:lpstr>
      <vt:lpstr>Florida’s 2019 Legislative Session: Case Study</vt:lpstr>
      <vt:lpstr>Florida’s 2019 Legislative Session: Case Study</vt:lpstr>
      <vt:lpstr>Florida’s 2019 Legislative Session: Case Study</vt:lpstr>
      <vt:lpstr>Florida’s 2019 Legislative Session: Case Study</vt:lpstr>
    </vt:vector>
  </TitlesOfParts>
  <Company>UCF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 Eskamani</dc:creator>
  <cp:lastModifiedBy>Microsoft Office User</cp:lastModifiedBy>
  <cp:revision>7</cp:revision>
  <dcterms:created xsi:type="dcterms:W3CDTF">2019-06-11T17:51:12Z</dcterms:created>
  <dcterms:modified xsi:type="dcterms:W3CDTF">2019-08-20T17:36:09Z</dcterms:modified>
</cp:coreProperties>
</file>